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6984e2a89e7643fa" Type="http://schemas.microsoft.com/office/2007/relationships/ui/extensibility" Target="customUI/customUI14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7" r:id="rId2"/>
    <p:sldId id="311" r:id="rId3"/>
    <p:sldId id="301" r:id="rId4"/>
    <p:sldId id="302" r:id="rId5"/>
    <p:sldId id="303" r:id="rId6"/>
    <p:sldId id="312" r:id="rId7"/>
    <p:sldId id="304" r:id="rId8"/>
    <p:sldId id="305" r:id="rId9"/>
    <p:sldId id="306" r:id="rId10"/>
    <p:sldId id="314" r:id="rId11"/>
    <p:sldId id="307" r:id="rId12"/>
    <p:sldId id="313" r:id="rId13"/>
    <p:sldId id="308" r:id="rId14"/>
  </p:sldIdLst>
  <p:sldSz cx="9144000" cy="6858000" type="screen4x3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7D"/>
    <a:srgbClr val="EB0000"/>
    <a:srgbClr val="D70000"/>
    <a:srgbClr val="E20000"/>
    <a:srgbClr val="000000"/>
    <a:srgbClr val="FFFFFF"/>
    <a:srgbClr val="2D327C"/>
    <a:srgbClr val="FF0000"/>
    <a:srgbClr val="F8F8F8"/>
    <a:srgbClr val="6C6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20BC1EB-9EC1-4461-A79D-5547F4957FD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20BC1EB-9EC1-4461-A79D-5547F4957FDC}" styleName="SBB - Table styl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0651" autoAdjust="0"/>
  </p:normalViewPr>
  <p:slideViewPr>
    <p:cSldViewPr showGuides="1">
      <p:cViewPr>
        <p:scale>
          <a:sx n="125" d="100"/>
          <a:sy n="125" d="100"/>
        </p:scale>
        <p:origin x="-1230" y="-72"/>
      </p:cViewPr>
      <p:guideLst>
        <p:guide orient="horz" pos="436"/>
        <p:guide orient="horz" pos="4110"/>
        <p:guide pos="476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1" d="100"/>
          <a:sy n="101" d="100"/>
        </p:scale>
        <p:origin x="-29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37321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CH" sz="1000" smtClean="0">
                <a:latin typeface="Arial" pitchFamily="34" charset="0"/>
                <a:cs typeface="Arial" pitchFamily="34" charset="0"/>
              </a:rPr>
              <a:t>SBB • Division • Abteilung oder Bereich • DD.MM.YY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73215" y="8685213"/>
            <a:ext cx="1483197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2DED1-F8B4-4F1C-8138-4199465CB85B}" type="slidenum">
              <a:rPr lang="en-US" sz="1000" smtClean="0">
                <a:latin typeface="Arial" pitchFamily="34" charset="0"/>
                <a:cs typeface="Arial" pitchFamily="34" charset="0"/>
              </a:rPr>
              <a:t>‹Nr.›</a:t>
            </a:fld>
            <a:endParaRPr lang="en-US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711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246FB891-B5AD-4CB7-9221-FAE4F4F9EC53}" type="datetimeFigureOut">
              <a:rPr lang="en-US" smtClean="0"/>
              <a:pPr/>
              <a:t>9/19/2013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02128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65303" y="8685213"/>
            <a:ext cx="691109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8ED26404-58E8-4486-905C-9BBBD7B83F8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028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SBB IT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mehreren Projekten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3.x Rich Client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Platform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(im Folgenden RCP genannt) im Einsatz. </a:t>
            </a: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dirty="0" err="1" smtClean="0"/>
              <a:t>Eclipse</a:t>
            </a:r>
            <a:r>
              <a:rPr lang="de-CH" dirty="0" smtClean="0"/>
              <a:t> bietet die Rich Client </a:t>
            </a:r>
            <a:r>
              <a:rPr lang="de-CH" dirty="0" err="1" smtClean="0"/>
              <a:t>Platform</a:t>
            </a:r>
            <a:r>
              <a:rPr lang="de-CH" dirty="0" smtClean="0"/>
              <a:t> an: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(Rich Client Plattform) ist eine Plattform zur Entwicklung von Desktop-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Anwendungen. Sie stellt ein Grundgerüst bereit, das um eigene Anwendungsfunktionalitäten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erweitert werden kann. Evtl. mehr aus http://www.ralfebert.de/archive/eclipse_rcp/EclipseRCP.pdf</a:t>
            </a:r>
            <a:endParaRPr lang="de-CH" b="1" dirty="0" smtClean="0">
              <a:solidFill>
                <a:srgbClr val="FF0000"/>
              </a:solidFill>
            </a:endParaRP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Das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Rail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Control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System (RCS) ist eine der grössten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Anwendungen bei den SBB. RCS soll mindestens noch 10 Jahre im Einsatz sein und kontinuierlich ausgebaut werden 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Bei dem RCS Client handelt es sich um die grösste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Applikation der SBB mit folgenden Kennzahlen: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70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Plugins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über 10 Hauptfenster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Dutzende von Dialogen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270‘000 Zeilen Code 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RCS wird zur Disposition des Zugverkehrs auf dem gesamten Streckennetz der SBB verwendet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Weitere Aspekte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Weitere Aspekte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 nicht mehr weiterentwickelt und unterstützt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ist neue Version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neue Version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RCP wurde bereits in mehreren neueren Projekten eingesetzt und hat sich bewährt.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1" dirty="0" smtClean="0">
                <a:solidFill>
                  <a:srgbClr val="FF0000"/>
                </a:solidFill>
              </a:rPr>
              <a:t>Mit</a:t>
            </a:r>
            <a:r>
              <a:rPr lang="de-CH" b="1" baseline="0" dirty="0" smtClean="0">
                <a:solidFill>
                  <a:srgbClr val="FF0000"/>
                </a:solidFill>
              </a:rPr>
              <a:t> Version 4 kamen einige Änderungen</a:t>
            </a:r>
          </a:p>
          <a:p>
            <a:r>
              <a:rPr lang="de-CH" b="0" baseline="0" dirty="0" smtClean="0">
                <a:solidFill>
                  <a:srgbClr val="FF0000"/>
                </a:solidFill>
              </a:rPr>
              <a:t>Andere APIs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Migration nicht einfach so zu bewerkstelligen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Neben der Vereinfachung wurden moderne Konzepte wie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Dependency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Injection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und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Declarative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Styling eingeführt TODO mehr</a:t>
            </a:r>
            <a:endParaRPr lang="de-CH" sz="10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1" baseline="0" dirty="0" smtClean="0">
                <a:solidFill>
                  <a:srgbClr val="FF0000"/>
                </a:solidFill>
              </a:rPr>
              <a:t>RCS beispielhaft migrieren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Folgende Punkte nicht negativ beeinflussen: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Funktionalität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Performance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Stabilität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Usability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Look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Feel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 smtClean="0">
                <a:solidFill>
                  <a:srgbClr val="FF0000"/>
                </a:solidFill>
              </a:rPr>
              <a:t>Aspekt Ermittlung: Überlegen welche</a:t>
            </a:r>
            <a:r>
              <a:rPr lang="de-CH" b="0" baseline="0" dirty="0" smtClean="0">
                <a:solidFill>
                  <a:srgbClr val="FF0000"/>
                </a:solidFill>
              </a:rPr>
              <a:t> Aspekte genommen werden sollten</a:t>
            </a:r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0" dirty="0" smtClean="0">
                <a:solidFill>
                  <a:srgbClr val="FF0000"/>
                </a:solidFill>
              </a:rPr>
              <a:t>E4 Plattform</a:t>
            </a:r>
            <a:r>
              <a:rPr lang="de-CH" b="0" baseline="0" dirty="0" smtClean="0">
                <a:solidFill>
                  <a:srgbClr val="FF0000"/>
                </a:solidFill>
              </a:rPr>
              <a:t> als Basis aufbauen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Bearbeitung der 4 Aspekte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Ordnung schaffen</a:t>
            </a:r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E3</a:t>
            </a:r>
          </a:p>
          <a:p>
            <a:r>
              <a:rPr lang="de-CH" dirty="0" smtClean="0"/>
              <a:t>E4</a:t>
            </a:r>
          </a:p>
          <a:p>
            <a:r>
              <a:rPr lang="de-CH" dirty="0" smtClean="0"/>
              <a:t>Vorteile</a:t>
            </a:r>
          </a:p>
          <a:p>
            <a:r>
              <a:rPr lang="de-CH" dirty="0" smtClean="0"/>
              <a:t>E3 </a:t>
            </a:r>
            <a:r>
              <a:rPr lang="de-CH" dirty="0" smtClean="0">
                <a:sym typeface="Wingdings" panose="05000000000000000000" pitchFamily="2" charset="2"/>
              </a:rPr>
              <a:t> E4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Code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Projekthandbuch</a:t>
            </a:r>
          </a:p>
          <a:p>
            <a:endParaRPr lang="de-CH" dirty="0" smtClean="0">
              <a:sym typeface="Wingdings" panose="05000000000000000000" pitchFamily="2" charset="2"/>
            </a:endParaRPr>
          </a:p>
          <a:p>
            <a:r>
              <a:rPr lang="de-CH" dirty="0" smtClean="0">
                <a:sym typeface="Wingdings" panose="05000000000000000000" pitchFamily="2" charset="2"/>
              </a:rPr>
              <a:t>Projektbericht</a:t>
            </a:r>
          </a:p>
          <a:p>
            <a:endParaRPr lang="de-CH" dirty="0" smtClean="0"/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Dependency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Injection</a:t>
            </a:r>
            <a:r>
              <a:rPr lang="de-CH" baseline="0" dirty="0" smtClean="0"/>
              <a:t> = Framework injiziert den Objekten zur Laufzeit die Referenzen auf andere Objekte, kein aktives – und kein statisches - Holen der Referenz</a:t>
            </a:r>
          </a:p>
          <a:p>
            <a:r>
              <a:rPr lang="de-CH" baseline="0" dirty="0" smtClean="0"/>
              <a:t>Adapter = 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Adapter ermöglichen es eigentlich inkompatible Klassen zueinander zu konvertieren. Dieser Mechanismus wird in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verwendet um Informationen von Objekten über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Plugin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-Grenzen hinweg zu teilen. Adapter befähigen vorhandene Klassen sich an andere Schnittstellen anzupassen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Statische Aufrufe von Framework Methoden durch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ersetzt</a:t>
            </a:r>
          </a:p>
          <a:p>
            <a:r>
              <a:rPr lang="de-CH" dirty="0" smtClean="0"/>
              <a:t>E3 Adapter durch E4 Adapter ersetzt</a:t>
            </a:r>
          </a:p>
          <a:p>
            <a:endParaRPr lang="de-CH" dirty="0" smtClean="0"/>
          </a:p>
          <a:p>
            <a:pPr lvl="1"/>
            <a:r>
              <a:rPr lang="de-CH" dirty="0" smtClean="0"/>
              <a:t>Theoretische Grundlage im Projekthandbuch</a:t>
            </a:r>
          </a:p>
          <a:p>
            <a:pPr lvl="1"/>
            <a:r>
              <a:rPr lang="de-CH" dirty="0" smtClean="0"/>
              <a:t>Exemplarische Migration einer View und  Eintrag im Projekthandbuch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Unterschiede aufgezeigt</a:t>
            </a:r>
          </a:p>
          <a:p>
            <a:r>
              <a:rPr lang="de-CH" dirty="0" smtClean="0"/>
              <a:t>Weg gezeigt wie Migration durchgeführt werden kann</a:t>
            </a:r>
          </a:p>
          <a:p>
            <a:r>
              <a:rPr lang="de-CH" dirty="0" smtClean="0"/>
              <a:t>Probleme mit Key Binding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Standard Services</a:t>
            </a:r>
          </a:p>
          <a:p>
            <a:r>
              <a:rPr lang="de-CH" dirty="0" smtClean="0"/>
              <a:t>Eigene Services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Standard Services</a:t>
            </a:r>
          </a:p>
          <a:p>
            <a:r>
              <a:rPr lang="de-CH" dirty="0" smtClean="0"/>
              <a:t>Eigene Services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4949383"/>
            <a:ext cx="8064501" cy="92333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3000" baseline="0">
                <a:solidFill>
                  <a:srgbClr val="000000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650" y="6048753"/>
            <a:ext cx="8065266" cy="246221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 hidden="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06904046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56000"/>
            <a:ext cx="3240038" cy="486000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47864" y="1655999"/>
            <a:ext cx="547260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43514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64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5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58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"/>
          <p:cNvSpPr/>
          <p:nvPr userDrawn="1"/>
        </p:nvSpPr>
        <p:spPr>
          <a:xfrm>
            <a:off x="0" y="876300"/>
            <a:ext cx="7945903" cy="5991079"/>
          </a:xfrm>
          <a:custGeom>
            <a:avLst/>
            <a:gdLst>
              <a:gd name="connsiteX0" fmla="*/ 7932420 w 7932420"/>
              <a:gd name="connsiteY0" fmla="*/ 1325880 h 5646420"/>
              <a:gd name="connsiteX1" fmla="*/ 0 w 7932420"/>
              <a:gd name="connsiteY1" fmla="*/ 0 h 5646420"/>
              <a:gd name="connsiteX2" fmla="*/ 0 w 7932420"/>
              <a:gd name="connsiteY2" fmla="*/ 5646420 h 5646420"/>
              <a:gd name="connsiteX3" fmla="*/ 7924800 w 7932420"/>
              <a:gd name="connsiteY3" fmla="*/ 5646420 h 5646420"/>
              <a:gd name="connsiteX4" fmla="*/ 7932420 w 7932420"/>
              <a:gd name="connsiteY4" fmla="*/ 1325880 h 5646420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24800 w 7932420"/>
              <a:gd name="connsiteY3" fmla="*/ 5646420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84044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91078 h 5991079"/>
              <a:gd name="connsiteX4" fmla="*/ 7932420 w 7932420"/>
              <a:gd name="connsiteY4" fmla="*/ 1325880 h 5991079"/>
              <a:gd name="connsiteX0" fmla="*/ 7932420 w 7945903"/>
              <a:gd name="connsiteY0" fmla="*/ 1325880 h 5991079"/>
              <a:gd name="connsiteX1" fmla="*/ 0 w 7945903"/>
              <a:gd name="connsiteY1" fmla="*/ 0 h 5991079"/>
              <a:gd name="connsiteX2" fmla="*/ 0 w 7945903"/>
              <a:gd name="connsiteY2" fmla="*/ 5991079 h 5991079"/>
              <a:gd name="connsiteX3" fmla="*/ 7945901 w 7945903"/>
              <a:gd name="connsiteY3" fmla="*/ 5991078 h 5991079"/>
              <a:gd name="connsiteX4" fmla="*/ 7932420 w 7945903"/>
              <a:gd name="connsiteY4" fmla="*/ 1325880 h 599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5903" h="5991079">
                <a:moveTo>
                  <a:pt x="7932420" y="1325880"/>
                </a:moveTo>
                <a:lnTo>
                  <a:pt x="0" y="0"/>
                </a:lnTo>
                <a:lnTo>
                  <a:pt x="0" y="5991079"/>
                </a:lnTo>
                <a:lnTo>
                  <a:pt x="7945901" y="5991078"/>
                </a:lnTo>
                <a:cubicBezTo>
                  <a:pt x="7946096" y="4438357"/>
                  <a:pt x="7932225" y="2878601"/>
                  <a:pt x="7932420" y="1325880"/>
                </a:cubicBezTo>
                <a:close/>
              </a:path>
            </a:pathLst>
          </a:cu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en-GB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11188" y="2343149"/>
            <a:ext cx="6913140" cy="3894163"/>
          </a:xfrm>
        </p:spPr>
        <p:txBody>
          <a:bodyPr bIns="0" anchor="t" anchorCtr="0">
            <a:noAutofit/>
          </a:bodyPr>
          <a:lstStyle>
            <a:lvl1pPr algn="l">
              <a:lnSpc>
                <a:spcPts val="43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Der Kapiteltext hat maximal 7 Zeilen.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5001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3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1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38349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2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  <p:pic>
        <p:nvPicPr>
          <p:cNvPr id="8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5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22858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3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  <p:pic>
        <p:nvPicPr>
          <p:cNvPr id="5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6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9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999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</p:spTree>
    <p:extLst>
      <p:ext uri="{BB962C8B-B14F-4D97-AF65-F5344CB8AC3E}">
        <p14:creationId xmlns:p14="http://schemas.microsoft.com/office/powerpoint/2010/main" val="244712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  <p:pic>
        <p:nvPicPr>
          <p:cNvPr id="9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</a:p>
          <a:p>
            <a:endParaRPr lang="de-CH" noProof="0" dirty="0"/>
          </a:p>
        </p:txBody>
      </p:sp>
      <p:pic>
        <p:nvPicPr>
          <p:cNvPr id="6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7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Agenda.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>
            <a:lvl1pPr marL="288000" indent="-288000">
              <a:buClr>
                <a:schemeClr val="accent6"/>
              </a:buClr>
              <a:buSzPct val="100000"/>
              <a:buFont typeface="+mj-lt"/>
              <a:buAutoNum type="arabicPeriod"/>
              <a:defRPr/>
            </a:lvl1pPr>
            <a:lvl2pPr marL="432000" indent="-144000">
              <a:spcBef>
                <a:spcPts val="0"/>
              </a:spcBef>
              <a:buClr>
                <a:srgbClr val="000000"/>
              </a:buClr>
              <a:defRPr/>
            </a:lvl2pPr>
            <a:lvl3pPr marL="612000" indent="-144000">
              <a:spcBef>
                <a:spcPts val="0"/>
              </a:spcBef>
              <a:buClr>
                <a:schemeClr val="tx1"/>
              </a:buClr>
              <a:buFont typeface="Symbol" pitchFamily="18" charset="2"/>
              <a:buChar char="-"/>
              <a:defRPr/>
            </a:lvl3pPr>
            <a:lvl4pPr marL="648000" indent="0">
              <a:spcBef>
                <a:spcPts val="0"/>
              </a:spcBef>
              <a:buFontTx/>
              <a:buNone/>
              <a:defRPr/>
            </a:lvl4pPr>
            <a:lvl5pPr marL="82800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20234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48158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 smtClean="0"/>
              <a:t>Die zweispaltige Textfolie.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5999"/>
            <a:ext cx="396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860032" y="1655999"/>
            <a:ext cx="396011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3183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CH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6569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smtClean="0"/>
              <a:t>Die Objektfolie. 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dirty="0" smtClean="0"/>
              <a:t>SBB • Division • Abteilung oder Bereich • DD.MM.YY</a:t>
            </a:r>
            <a:endParaRPr lang="de-CH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7207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88000" indent="0">
              <a:buNone/>
              <a:defRPr/>
            </a:lvl2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755650" y="2451600"/>
            <a:ext cx="8064500" cy="3528016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342162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48" y="1655999"/>
            <a:ext cx="504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903962" y="1656000"/>
            <a:ext cx="3240038" cy="4860000"/>
          </a:xfrm>
        </p:spPr>
        <p:txBody>
          <a:bodyPr anchor="ctr" anchorCtr="1"/>
          <a:lstStyle>
            <a:lvl1pPr marL="0" indent="0" algn="l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21725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ti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650" y="1655999"/>
            <a:ext cx="8064500" cy="4868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smtClean="0"/>
              <a:t>Titelmasterformat durch Klicken bearbeiten</a:t>
            </a:r>
            <a:endParaRPr lang="de-CH" noProof="0" dirty="0"/>
          </a:p>
        </p:txBody>
      </p:sp>
      <p:pic>
        <p:nvPicPr>
          <p:cNvPr id="9" name="LogoInternational" hidden="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370955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600" y="370955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5" r:id="rId2"/>
    <p:sldLayoutId id="2147483686" r:id="rId3"/>
    <p:sldLayoutId id="2147483658" r:id="rId4"/>
    <p:sldLayoutId id="2147483665" r:id="rId5"/>
    <p:sldLayoutId id="2147483652" r:id="rId6"/>
    <p:sldLayoutId id="2147483650" r:id="rId7"/>
    <p:sldLayoutId id="2147483666" r:id="rId8"/>
    <p:sldLayoutId id="2147483660" r:id="rId9"/>
    <p:sldLayoutId id="2147483661" r:id="rId10"/>
    <p:sldLayoutId id="2147483690" r:id="rId11"/>
    <p:sldLayoutId id="2147483691" r:id="rId12"/>
    <p:sldLayoutId id="2147483675" r:id="rId13"/>
    <p:sldLayoutId id="2147483681" r:id="rId14"/>
    <p:sldLayoutId id="2147483679" r:id="rId15"/>
    <p:sldLayoutId id="2147483683" r:id="rId16"/>
    <p:sldLayoutId id="2147483689" r:id="rId17"/>
    <p:sldLayoutId id="2147483676" r:id="rId18"/>
    <p:sldLayoutId id="2147483688" r:id="rId19"/>
    <p:sldLayoutId id="2147483678" r:id="rId20"/>
    <p:sldLayoutId id="2147483682" r:id="rId2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8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accent6"/>
        </a:buClr>
        <a:buSzPct val="80000"/>
        <a:buFont typeface="Wingdings 3" pitchFamily="18" charset="2"/>
        <a:buChar char="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76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000000"/>
        </a:buClr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4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tx1"/>
        </a:buClr>
        <a:buSzPct val="9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4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/>
              <a:t>Eclipse</a:t>
            </a:r>
            <a:r>
              <a:rPr lang="de-CH" dirty="0"/>
              <a:t> 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</a:t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MT-FS13-05	</a:t>
            </a:r>
            <a:br>
              <a:rPr lang="de-CH" dirty="0"/>
            </a:br>
            <a:r>
              <a:rPr lang="de-CH" dirty="0" err="1"/>
              <a:t>Rothenbühler</a:t>
            </a:r>
            <a:r>
              <a:rPr lang="de-CH" dirty="0"/>
              <a:t> Mike</a:t>
            </a:r>
          </a:p>
        </p:txBody>
      </p:sp>
    </p:spTree>
    <p:extLst>
      <p:ext uri="{BB962C8B-B14F-4D97-AF65-F5344CB8AC3E}">
        <p14:creationId xmlns:p14="http://schemas.microsoft.com/office/powerpoint/2010/main" val="11018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1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Services</a:t>
            </a:r>
            <a:r>
              <a:rPr lang="de-CH" sz="1600" dirty="0" smtClean="0"/>
              <a:t> </a:t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27980" y="1808400"/>
            <a:ext cx="8064500" cy="47889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/>
              <a:t>Was?</a:t>
            </a:r>
          </a:p>
          <a:p>
            <a:pPr lvl="1"/>
            <a:r>
              <a:rPr lang="de-CH" dirty="0" smtClean="0"/>
              <a:t>Standard-Services</a:t>
            </a:r>
          </a:p>
          <a:p>
            <a:pPr lvl="1"/>
            <a:r>
              <a:rPr lang="de-CH" dirty="0" smtClean="0"/>
              <a:t>Eigene Services</a:t>
            </a:r>
          </a:p>
          <a:p>
            <a:r>
              <a:rPr lang="de-CH" b="1" dirty="0" smtClean="0"/>
              <a:t>Warum?</a:t>
            </a:r>
          </a:p>
          <a:p>
            <a:pPr lvl="1"/>
            <a:r>
              <a:rPr lang="de-CH" dirty="0" smtClean="0"/>
              <a:t>E4 Mechanismen wie DI ausnutzen</a:t>
            </a:r>
          </a:p>
          <a:p>
            <a:r>
              <a:rPr lang="de-CH" b="1" dirty="0" smtClean="0"/>
              <a:t>Wie?</a:t>
            </a:r>
          </a:p>
          <a:p>
            <a:pPr lvl="1"/>
            <a:r>
              <a:rPr lang="de-CH" dirty="0" smtClean="0"/>
              <a:t>Standard-Services von E3 durch </a:t>
            </a:r>
            <a:br>
              <a:rPr lang="de-CH" dirty="0" smtClean="0"/>
            </a:br>
            <a:r>
              <a:rPr lang="de-CH" dirty="0" smtClean="0"/>
              <a:t>E4 Services ersetzen</a:t>
            </a:r>
          </a:p>
          <a:p>
            <a:pPr lvl="1"/>
            <a:r>
              <a:rPr lang="de-CH" dirty="0" smtClean="0"/>
              <a:t>Eigene Services auf </a:t>
            </a:r>
            <a:r>
              <a:rPr lang="de-CH" dirty="0" err="1" smtClean="0"/>
              <a:t>OSGi</a:t>
            </a:r>
            <a:r>
              <a:rPr lang="de-CH" dirty="0" smtClean="0"/>
              <a:t>-Services </a:t>
            </a:r>
            <a:br>
              <a:rPr lang="de-CH" dirty="0" smtClean="0"/>
            </a:br>
            <a:r>
              <a:rPr lang="de-CH" dirty="0" smtClean="0"/>
              <a:t>umschreiben</a:t>
            </a:r>
          </a:p>
        </p:txBody>
      </p:sp>
    </p:spTree>
    <p:extLst>
      <p:ext uri="{BB962C8B-B14F-4D97-AF65-F5344CB8AC3E}">
        <p14:creationId xmlns:p14="http://schemas.microsoft.com/office/powerpoint/2010/main" val="64831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11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Fazit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1412960"/>
          </a:xfrm>
        </p:spPr>
        <p:txBody>
          <a:bodyPr/>
          <a:lstStyle/>
          <a:p>
            <a:r>
              <a:rPr lang="de-CH" dirty="0" smtClean="0"/>
              <a:t>Behandelte Aspekte migriert</a:t>
            </a:r>
          </a:p>
          <a:p>
            <a:r>
              <a:rPr lang="de-CH" dirty="0" smtClean="0"/>
              <a:t>Weitere Aspekte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81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12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Fazit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1412960"/>
          </a:xfrm>
        </p:spPr>
        <p:txBody>
          <a:bodyPr/>
          <a:lstStyle/>
          <a:p>
            <a:r>
              <a:rPr lang="de-CH" dirty="0" smtClean="0"/>
              <a:t>Behandelte Aspekte migriert</a:t>
            </a:r>
          </a:p>
          <a:p>
            <a:r>
              <a:rPr lang="de-CH" dirty="0" smtClean="0"/>
              <a:t>Weitere Aspekte</a:t>
            </a:r>
          </a:p>
          <a:p>
            <a:endParaRPr lang="de-CH" dirty="0"/>
          </a:p>
          <a:p>
            <a:endParaRPr lang="de-CH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95536" y="2780928"/>
            <a:ext cx="7920880" cy="2592288"/>
            <a:chOff x="395536" y="2996952"/>
            <a:chExt cx="7920880" cy="2592288"/>
          </a:xfrm>
        </p:grpSpPr>
        <p:sp>
          <p:nvSpPr>
            <p:cNvPr id="2" name="Textfeld 1"/>
            <p:cNvSpPr txBox="1"/>
            <p:nvPr/>
          </p:nvSpPr>
          <p:spPr>
            <a:xfrm>
              <a:off x="395536" y="2996952"/>
              <a:ext cx="3744416" cy="2592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de-CH" sz="1700" b="1" u="sng" dirty="0"/>
                <a:t>Pro</a:t>
              </a:r>
              <a:r>
                <a:rPr lang="de-CH" sz="1700" b="1" u="sng" dirty="0" smtClean="0"/>
                <a:t>: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endParaRPr lang="de-CH" sz="1000" dirty="0" smtClean="0"/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Schlankere API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Modernes Programmiermodell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Steile Lernkurve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Bessere </a:t>
              </a:r>
              <a:r>
                <a:rPr lang="de-CH" sz="1600" dirty="0"/>
                <a:t>Testbarkeit und </a:t>
              </a:r>
              <a:r>
                <a:rPr lang="de-CH" sz="1600" dirty="0" smtClean="0"/>
                <a:t>Wartbarkeit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Bessere Wiederverwendbarkeit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Bessere </a:t>
              </a:r>
              <a:r>
                <a:rPr lang="de-CH" sz="1600" dirty="0"/>
                <a:t>Flexibilität und </a:t>
              </a:r>
              <a:r>
                <a:rPr lang="de-CH" sz="1600" dirty="0" smtClean="0"/>
                <a:t>Erweiterbarkeit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Fehleranfälligkeit sinkt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E4 </a:t>
              </a:r>
              <a:r>
                <a:rPr lang="de-CH" sz="1600" dirty="0"/>
                <a:t>als langfristige </a:t>
              </a:r>
              <a:r>
                <a:rPr lang="de-CH" sz="1600" dirty="0" smtClean="0"/>
                <a:t>Plattform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Weniger </a:t>
              </a:r>
              <a:r>
                <a:rPr lang="de-CH" sz="1600" dirty="0"/>
                <a:t>Code </a:t>
              </a:r>
              <a:r>
                <a:rPr lang="de-CH" sz="1600" dirty="0" smtClean="0"/>
                <a:t>nötig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Lose </a:t>
              </a:r>
              <a:r>
                <a:rPr lang="de-CH" sz="1600" dirty="0"/>
                <a:t>Kopplung</a:t>
              </a:r>
              <a:endParaRPr lang="de-CH" sz="2800" dirty="0"/>
            </a:p>
            <a:p>
              <a:pPr>
                <a:lnSpc>
                  <a:spcPct val="170000"/>
                </a:lnSpc>
              </a:pPr>
              <a:endParaRPr lang="de-CH" sz="2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4572000" y="2996952"/>
              <a:ext cx="3744416" cy="2592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de-CH" sz="1700" b="1" u="sng" dirty="0"/>
                <a:t>Contra</a:t>
              </a:r>
              <a:r>
                <a:rPr lang="de-CH" sz="1700" b="1" dirty="0"/>
                <a:t>:</a:t>
              </a:r>
            </a:p>
            <a:p>
              <a:pPr>
                <a:lnSpc>
                  <a:spcPct val="80000"/>
                </a:lnSpc>
                <a:spcAft>
                  <a:spcPts val="600"/>
                </a:spcAft>
              </a:pPr>
              <a:endParaRPr lang="de-CH" sz="1000" dirty="0" smtClean="0"/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Schlechtere </a:t>
              </a:r>
              <a:r>
                <a:rPr lang="de-CH" sz="1600" b="1" dirty="0" smtClean="0"/>
                <a:t>Performance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Automatisierte Migrationsmöglichkeit?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Wenig Dokumentation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err="1" smtClean="0"/>
                <a:t>Tooling</a:t>
              </a:r>
              <a:r>
                <a:rPr lang="de-CH" sz="1600" dirty="0" smtClean="0"/>
                <a:t> </a:t>
              </a:r>
              <a:r>
                <a:rPr lang="de-CH" sz="1600" dirty="0"/>
                <a:t>im Bereich </a:t>
              </a:r>
              <a:br>
                <a:rPr lang="de-CH" sz="1600" dirty="0"/>
              </a:br>
              <a:r>
                <a:rPr lang="de-CH" sz="1600" dirty="0"/>
                <a:t>„Fragmente editieren“ nicht </a:t>
              </a:r>
              <a:r>
                <a:rPr lang="de-CH" sz="1600" dirty="0" smtClean="0"/>
                <a:t>ausgereift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err="1" smtClean="0"/>
                <a:t>Tooling</a:t>
              </a:r>
              <a:r>
                <a:rPr lang="de-CH" sz="1600" dirty="0" smtClean="0"/>
                <a:t> </a:t>
              </a:r>
              <a:r>
                <a:rPr lang="de-CH" sz="1600" dirty="0"/>
                <a:t>im Bereich DI noch </a:t>
              </a:r>
              <a:br>
                <a:rPr lang="de-CH" sz="1600" dirty="0"/>
              </a:br>
              <a:r>
                <a:rPr lang="de-CH" sz="1600" dirty="0"/>
                <a:t>nicht </a:t>
              </a:r>
              <a:r>
                <a:rPr lang="de-CH" sz="1600" dirty="0" smtClean="0"/>
                <a:t>ausgereift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Der </a:t>
              </a:r>
              <a:r>
                <a:rPr lang="de-CH" sz="1600" b="1" dirty="0"/>
                <a:t>Aufwand</a:t>
              </a:r>
              <a:r>
                <a:rPr lang="de-CH" sz="1600" dirty="0"/>
                <a:t> für die Migration ist </a:t>
              </a:r>
              <a:br>
                <a:rPr lang="de-CH" sz="1600" dirty="0"/>
              </a:br>
              <a:r>
                <a:rPr lang="de-CH" sz="1600" dirty="0"/>
                <a:t>relativ gross</a:t>
              </a:r>
            </a:p>
          </p:txBody>
        </p:sp>
      </p:grpSp>
      <p:pic>
        <p:nvPicPr>
          <p:cNvPr id="1026" name="Picture 2" descr="D:\Schule\MAS\MAS\Präsentation\Bilder\kannwart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66243"/>
            <a:ext cx="288925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5183188" y="6618288"/>
            <a:ext cx="3960812" cy="123825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        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845550" y="6618288"/>
            <a:ext cx="298450" cy="123825"/>
          </a:xfrm>
        </p:spPr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13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2627784" y="1556792"/>
            <a:ext cx="3816350" cy="2736850"/>
          </a:xfrm>
        </p:spPr>
        <p:txBody>
          <a:bodyPr/>
          <a:lstStyle/>
          <a:p>
            <a:r>
              <a:rPr lang="de-CH" sz="15000" dirty="0" smtClean="0"/>
              <a:t>???</a:t>
            </a:r>
            <a:endParaRPr lang="de-CH" sz="150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</p:spTree>
    <p:extLst>
      <p:ext uri="{BB962C8B-B14F-4D97-AF65-F5344CB8AC3E}">
        <p14:creationId xmlns:p14="http://schemas.microsoft.com/office/powerpoint/2010/main" val="366254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2</a:t>
            </a:fld>
            <a:endParaRPr lang="de-CH"/>
          </a:p>
        </p:txBody>
      </p:sp>
      <p:pic>
        <p:nvPicPr>
          <p:cNvPr id="6" name="Picture 2" descr="D:\Schule\MAS\MAS\Präsentation\Bilder\SBB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0" y="617463"/>
            <a:ext cx="3603625" cy="360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0" y="3669333"/>
            <a:ext cx="2342580" cy="105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37" y="1458179"/>
            <a:ext cx="4163381" cy="495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Umfeld / </a:t>
            </a:r>
            <a:r>
              <a:rPr lang="de-CH" sz="3600" dirty="0" smtClean="0"/>
              <a:t>Ausgangslage</a:t>
            </a:r>
            <a:br>
              <a:rPr lang="de-CH" sz="3600" dirty="0" smtClean="0"/>
            </a:br>
            <a:r>
              <a:rPr lang="de-CH" sz="1600" dirty="0"/>
              <a:t> </a:t>
            </a:r>
            <a:endParaRPr lang="de-CH" sz="3600" dirty="0"/>
          </a:p>
        </p:txBody>
      </p:sp>
      <p:sp>
        <p:nvSpPr>
          <p:cNvPr id="2" name="Textfeld 1"/>
          <p:cNvSpPr txBox="1"/>
          <p:nvPr/>
        </p:nvSpPr>
        <p:spPr>
          <a:xfrm>
            <a:off x="789260" y="3212133"/>
            <a:ext cx="1334468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sz="2000" dirty="0" smtClean="0">
                <a:latin typeface="Arial" pitchFamily="34" charset="0"/>
                <a:cs typeface="Arial" pitchFamily="34" charset="0"/>
              </a:rPr>
              <a:t>Plattform: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03776" y="1700808"/>
            <a:ext cx="1752396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sz="2000" dirty="0" smtClean="0">
                <a:latin typeface="Arial" pitchFamily="34" charset="0"/>
                <a:cs typeface="Arial" pitchFamily="34" charset="0"/>
              </a:rPr>
              <a:t>Auftraggeber: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89260" y="4988024"/>
            <a:ext cx="2702620" cy="889248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sz="2000" dirty="0" smtClean="0">
                <a:latin typeface="Arial" pitchFamily="34" charset="0"/>
                <a:cs typeface="Arial" pitchFamily="34" charset="0"/>
              </a:rPr>
              <a:t>Applikation:</a:t>
            </a:r>
          </a:p>
          <a:p>
            <a:r>
              <a:rPr lang="de-CH" sz="2000" dirty="0" err="1" smtClean="0">
                <a:latin typeface="Arial" pitchFamily="34" charset="0"/>
                <a:cs typeface="Arial" pitchFamily="34" charset="0"/>
              </a:rPr>
              <a:t>Rail</a:t>
            </a:r>
            <a:r>
              <a:rPr lang="de-CH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sz="2000" dirty="0" err="1" smtClean="0">
                <a:latin typeface="Arial" pitchFamily="34" charset="0"/>
                <a:cs typeface="Arial" pitchFamily="34" charset="0"/>
              </a:rPr>
              <a:t>Control</a:t>
            </a:r>
            <a:r>
              <a:rPr lang="de-CH" sz="2000" dirty="0" smtClean="0">
                <a:latin typeface="Arial" pitchFamily="34" charset="0"/>
                <a:cs typeface="Arial" pitchFamily="34" charset="0"/>
              </a:rPr>
              <a:t> System (RCS)</a:t>
            </a:r>
          </a:p>
        </p:txBody>
      </p:sp>
    </p:spTree>
    <p:extLst>
      <p:ext uri="{BB962C8B-B14F-4D97-AF65-F5344CB8AC3E}">
        <p14:creationId xmlns:p14="http://schemas.microsoft.com/office/powerpoint/2010/main" val="39551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Problemstellung: E3 </a:t>
            </a:r>
            <a:r>
              <a:rPr lang="de-CH" sz="3600" dirty="0" smtClean="0">
                <a:sym typeface="Wingdings" panose="05000000000000000000" pitchFamily="2" charset="2"/>
              </a:rPr>
              <a:t> E4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sz="1600" dirty="0" smtClean="0"/>
              <a:t> </a:t>
            </a:r>
            <a:endParaRPr lang="de-CH" dirty="0"/>
          </a:p>
        </p:txBody>
      </p:sp>
      <p:pic>
        <p:nvPicPr>
          <p:cNvPr id="2050" name="Picture 2" descr="D:\Schule\MAS\MAS\Präsentation\Bilder\ZWL_komplet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77" y="2780928"/>
            <a:ext cx="5068008" cy="366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51520" y="4221088"/>
            <a:ext cx="3096022" cy="2304256"/>
          </a:xfrm>
        </p:spPr>
        <p:txBody>
          <a:bodyPr/>
          <a:lstStyle/>
          <a:p>
            <a:r>
              <a:rPr lang="de-CH" b="1" dirty="0"/>
              <a:t>Neue </a:t>
            </a:r>
            <a:r>
              <a:rPr lang="de-CH" b="1" dirty="0" smtClean="0"/>
              <a:t>APIs</a:t>
            </a:r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Model</a:t>
            </a:r>
          </a:p>
          <a:p>
            <a:r>
              <a:rPr lang="de-CH" b="1" dirty="0" err="1" smtClean="0"/>
              <a:t>Dependency</a:t>
            </a:r>
            <a:r>
              <a:rPr lang="de-CH" b="1" dirty="0" smtClean="0"/>
              <a:t> </a:t>
            </a:r>
            <a:r>
              <a:rPr lang="de-CH" b="1" dirty="0" err="1" smtClean="0"/>
              <a:t>Injection</a:t>
            </a:r>
            <a:endParaRPr lang="de-CH" b="1" dirty="0" smtClean="0"/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Services</a:t>
            </a:r>
          </a:p>
          <a:p>
            <a:r>
              <a:rPr lang="de-CH" b="1" dirty="0" smtClean="0"/>
              <a:t>CSS</a:t>
            </a:r>
            <a:endParaRPr lang="de-CH" b="1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60289"/>
            <a:ext cx="32575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428628" y="2041314"/>
            <a:ext cx="584499" cy="588379"/>
            <a:chOff x="3428628" y="2041314"/>
            <a:chExt cx="584499" cy="588379"/>
          </a:xfrm>
        </p:grpSpPr>
        <p:cxnSp>
          <p:nvCxnSpPr>
            <p:cNvPr id="5" name="Gerade Verbindung 4"/>
            <p:cNvCxnSpPr>
              <a:endCxn id="2051" idx="3"/>
            </p:cNvCxnSpPr>
            <p:nvPr/>
          </p:nvCxnSpPr>
          <p:spPr>
            <a:xfrm flipV="1">
              <a:off x="3428628" y="2041314"/>
              <a:ext cx="584498" cy="588379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H="1" flipV="1">
              <a:off x="3428628" y="2041314"/>
              <a:ext cx="584499" cy="571103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4"/>
          <p:cNvSpPr txBox="1">
            <a:spLocks/>
          </p:cNvSpPr>
          <p:nvPr/>
        </p:nvSpPr>
        <p:spPr>
          <a:xfrm>
            <a:off x="5004048" y="2401354"/>
            <a:ext cx="4032448" cy="5235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/>
              <a:t>RCS exemplarisch migrieren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1713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/>
          <p:cNvSpPr/>
          <p:nvPr/>
        </p:nvSpPr>
        <p:spPr>
          <a:xfrm>
            <a:off x="395536" y="1729038"/>
            <a:ext cx="2450982" cy="47963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Projektverlauf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14" name="Picture 2" descr="D:\Schule\MAS\MAS\Präsentation\Bilder\Nachdenk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1962287"/>
            <a:ext cx="2276475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Schule\MAS\MAS\Präsentation\Bilder\Plattfor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4449664"/>
            <a:ext cx="2286000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bgerundetes Rechteck 16"/>
          <p:cNvSpPr/>
          <p:nvPr/>
        </p:nvSpPr>
        <p:spPr>
          <a:xfrm>
            <a:off x="3347542" y="1706529"/>
            <a:ext cx="2563210" cy="2247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smtClean="0"/>
              <a:t>Aspekt Bearbeitung </a:t>
            </a:r>
            <a:endParaRPr lang="de-CH" b="1" dirty="0"/>
          </a:p>
        </p:txBody>
      </p:sp>
      <p:pic>
        <p:nvPicPr>
          <p:cNvPr id="18" name="Picture 4" descr="D:\Schule\MAS\MAS\Präsentation\Bilder\arbe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37400"/>
            <a:ext cx="1341120" cy="11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feil nach rechts 18"/>
          <p:cNvSpPr/>
          <p:nvPr/>
        </p:nvSpPr>
        <p:spPr>
          <a:xfrm>
            <a:off x="2669860" y="2520346"/>
            <a:ext cx="1110052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Nach unten gekrümmter Pfeil 19"/>
          <p:cNvSpPr/>
          <p:nvPr/>
        </p:nvSpPr>
        <p:spPr>
          <a:xfrm>
            <a:off x="4075928" y="1340768"/>
            <a:ext cx="1216152" cy="731520"/>
          </a:xfrm>
          <a:prstGeom prst="curved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3347542" y="4439930"/>
            <a:ext cx="5486517" cy="20854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r>
              <a:rPr lang="de-CH" b="1" dirty="0" smtClean="0"/>
              <a:t>Resultat</a:t>
            </a:r>
            <a:endParaRPr lang="de-CH" b="1" dirty="0"/>
          </a:p>
        </p:txBody>
      </p:sp>
      <p:sp>
        <p:nvSpPr>
          <p:cNvPr id="23" name="Abgerundetes Rechteck 22"/>
          <p:cNvSpPr/>
          <p:nvPr/>
        </p:nvSpPr>
        <p:spPr>
          <a:xfrm>
            <a:off x="6383077" y="1700808"/>
            <a:ext cx="2450982" cy="225309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err="1" smtClean="0"/>
              <a:t>Aufräum</a:t>
            </a:r>
            <a:r>
              <a:rPr lang="de-CH" b="1" dirty="0" smtClean="0"/>
              <a:t> Iteration</a:t>
            </a:r>
            <a:endParaRPr lang="de-CH" b="1" dirty="0"/>
          </a:p>
        </p:txBody>
      </p:sp>
      <p:pic>
        <p:nvPicPr>
          <p:cNvPr id="24" name="Picture 5" descr="D:\Schule\MAS\MAS\Präsentation\Bilder\Ordnu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87108"/>
            <a:ext cx="1912144" cy="12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feil nach unten 24"/>
          <p:cNvSpPr/>
          <p:nvPr/>
        </p:nvSpPr>
        <p:spPr>
          <a:xfrm>
            <a:off x="7319288" y="3670437"/>
            <a:ext cx="484632" cy="103207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6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04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27"/>
          <p:cNvSpPr txBox="1"/>
          <p:nvPr/>
        </p:nvSpPr>
        <p:spPr>
          <a:xfrm>
            <a:off x="3934186" y="5876568"/>
            <a:ext cx="5462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       Code                                   Projektbericht      Projekthandbuch</a:t>
            </a:r>
            <a:endParaRPr lang="de-CH" sz="1200" b="1" dirty="0"/>
          </a:p>
        </p:txBody>
      </p:sp>
      <p:sp>
        <p:nvSpPr>
          <p:cNvPr id="21" name="Pfeil nach rechts 20"/>
          <p:cNvSpPr/>
          <p:nvPr/>
        </p:nvSpPr>
        <p:spPr>
          <a:xfrm>
            <a:off x="5458044" y="2514357"/>
            <a:ext cx="1274196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Pfeil nach unten 28"/>
          <p:cNvSpPr/>
          <p:nvPr/>
        </p:nvSpPr>
        <p:spPr>
          <a:xfrm>
            <a:off x="4781704" y="3670437"/>
            <a:ext cx="484632" cy="106642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36862"/>
            <a:ext cx="2274856" cy="11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8" grpId="0"/>
      <p:bldP spid="21" grpId="0" animBg="1"/>
      <p:bldP spid="29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Aspekt Bearbeitung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395536" y="1831336"/>
            <a:ext cx="3505998" cy="2401945"/>
            <a:chOff x="395536" y="1831336"/>
            <a:chExt cx="3505998" cy="2401945"/>
          </a:xfrm>
        </p:grpSpPr>
        <p:sp>
          <p:nvSpPr>
            <p:cNvPr id="10" name="Rechteck 9"/>
            <p:cNvSpPr/>
            <p:nvPr/>
          </p:nvSpPr>
          <p:spPr>
            <a:xfrm>
              <a:off x="395536" y="1831336"/>
              <a:ext cx="3505998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pic>
          <p:nvPicPr>
            <p:cNvPr id="1026" name="Picture 2" descr="D:\Schule\MAS\MAS\Präsentation\Bilder\E3_kle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194942"/>
              <a:ext cx="3257550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1641376" y="3861048"/>
              <a:ext cx="914400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E3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5522952" y="1831335"/>
            <a:ext cx="2289408" cy="2401945"/>
            <a:chOff x="5522952" y="1831335"/>
            <a:chExt cx="2289408" cy="2401945"/>
          </a:xfrm>
        </p:grpSpPr>
        <p:sp>
          <p:nvSpPr>
            <p:cNvPr id="29" name="Rechteck 28"/>
            <p:cNvSpPr/>
            <p:nvPr/>
          </p:nvSpPr>
          <p:spPr>
            <a:xfrm>
              <a:off x="5522952" y="1831335"/>
              <a:ext cx="2289408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pic>
          <p:nvPicPr>
            <p:cNvPr id="1027" name="Picture 3" descr="D:\Schule\MAS\MAS\Präsentation\Bilder\E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614" y="1860034"/>
              <a:ext cx="2030730" cy="214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/>
            <p:cNvSpPr txBox="1"/>
            <p:nvPr/>
          </p:nvSpPr>
          <p:spPr>
            <a:xfrm>
              <a:off x="6465912" y="3861048"/>
              <a:ext cx="914400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E4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3907280" y="1831336"/>
            <a:ext cx="1600824" cy="2401945"/>
            <a:chOff x="3907280" y="1831336"/>
            <a:chExt cx="1600824" cy="2401945"/>
          </a:xfrm>
        </p:grpSpPr>
        <p:sp>
          <p:nvSpPr>
            <p:cNvPr id="28" name="Rechteck 27"/>
            <p:cNvSpPr/>
            <p:nvPr/>
          </p:nvSpPr>
          <p:spPr>
            <a:xfrm>
              <a:off x="3907280" y="1831336"/>
              <a:ext cx="1600824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sp>
          <p:nvSpPr>
            <p:cNvPr id="2" name="Pfeil nach rechts 1"/>
            <p:cNvSpPr/>
            <p:nvPr/>
          </p:nvSpPr>
          <p:spPr>
            <a:xfrm>
              <a:off x="3995936" y="2512320"/>
              <a:ext cx="1474599" cy="484632"/>
            </a:xfrm>
            <a:prstGeom prst="right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 fontScale="55000" lnSpcReduction="20000"/>
            </a:bodyPr>
            <a:lstStyle/>
            <a:p>
              <a:pPr algn="ctr"/>
              <a:endParaRPr lang="de-CH" sz="24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139952" y="3861048"/>
              <a:ext cx="1152128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Migration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5220072" y="4305544"/>
            <a:ext cx="2857500" cy="1981179"/>
            <a:chOff x="5220072" y="4305544"/>
            <a:chExt cx="2857500" cy="1981179"/>
          </a:xfrm>
        </p:grpSpPr>
        <p:pic>
          <p:nvPicPr>
            <p:cNvPr id="1028" name="Picture 4" descr="D:\Schule\MAS\MAS\Präsentation\Bilder\Vorteile_Nachteil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648423"/>
              <a:ext cx="285750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Pfeil nach oben 7"/>
            <p:cNvSpPr/>
            <p:nvPr/>
          </p:nvSpPr>
          <p:spPr>
            <a:xfrm>
              <a:off x="6406506" y="4305544"/>
              <a:ext cx="484632" cy="489204"/>
            </a:xfrm>
            <a:prstGeom prst="up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 fontScale="92500" lnSpcReduction="20000"/>
            </a:bodyPr>
            <a:lstStyle/>
            <a:p>
              <a:pPr algn="ctr"/>
              <a:endParaRPr lang="de-CH" sz="2400" b="1" dirty="0" smtClean="0"/>
            </a:p>
          </p:txBody>
        </p:sp>
      </p:grpSp>
      <p:grpSp>
        <p:nvGrpSpPr>
          <p:cNvPr id="13" name="Gruppieren 12"/>
          <p:cNvGrpSpPr>
            <a:grpSpLocks noChangeAspect="1"/>
          </p:cNvGrpSpPr>
          <p:nvPr/>
        </p:nvGrpSpPr>
        <p:grpSpPr>
          <a:xfrm>
            <a:off x="467544" y="4719131"/>
            <a:ext cx="4403664" cy="1518181"/>
            <a:chOff x="235687" y="4657083"/>
            <a:chExt cx="4839193" cy="1668331"/>
          </a:xfrm>
        </p:grpSpPr>
        <p:sp>
          <p:nvSpPr>
            <p:cNvPr id="18" name="Abgerundetes Rechteck 17"/>
            <p:cNvSpPr/>
            <p:nvPr/>
          </p:nvSpPr>
          <p:spPr>
            <a:xfrm>
              <a:off x="235687" y="4657083"/>
              <a:ext cx="4496532" cy="166833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</p:txBody>
        </p:sp>
        <p:pic>
          <p:nvPicPr>
            <p:cNvPr id="19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956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091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/>
            <p:cNvSpPr txBox="1"/>
            <p:nvPr/>
          </p:nvSpPr>
          <p:spPr>
            <a:xfrm>
              <a:off x="705002" y="5806394"/>
              <a:ext cx="4369878" cy="27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000" b="1" dirty="0" smtClean="0"/>
                <a:t>       Code                         Projektbericht    Projekthandbuch</a:t>
              </a:r>
              <a:endParaRPr lang="de-CH" sz="1000" b="1" dirty="0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31" y="4894630"/>
              <a:ext cx="1819885" cy="925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Pfeil nach unten 15"/>
          <p:cNvSpPr/>
          <p:nvPr/>
        </p:nvSpPr>
        <p:spPr>
          <a:xfrm>
            <a:off x="1613944" y="4233281"/>
            <a:ext cx="484632" cy="49818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92500" lnSpcReduction="10000"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17" name="Pfeil nach unten 16"/>
          <p:cNvSpPr/>
          <p:nvPr/>
        </p:nvSpPr>
        <p:spPr>
          <a:xfrm>
            <a:off x="3659218" y="4140020"/>
            <a:ext cx="484632" cy="654728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91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7" name="Pfeil nach unten 26"/>
          <p:cNvSpPr/>
          <p:nvPr/>
        </p:nvSpPr>
        <p:spPr>
          <a:xfrm>
            <a:off x="5175647" y="3427051"/>
            <a:ext cx="484632" cy="2090181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3" name="Pfeil nach links 22"/>
          <p:cNvSpPr/>
          <p:nvPr/>
        </p:nvSpPr>
        <p:spPr>
          <a:xfrm>
            <a:off x="4759444" y="5113923"/>
            <a:ext cx="532635" cy="484632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55000" lnSpcReduction="20000"/>
          </a:bodyPr>
          <a:lstStyle/>
          <a:p>
            <a:pPr algn="ctr"/>
            <a:endParaRPr lang="de-CH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262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7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788024" y="6618288"/>
            <a:ext cx="3960812" cy="123825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        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618288"/>
            <a:ext cx="298450" cy="123825"/>
          </a:xfrm>
        </p:spPr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6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CH" sz="3600" smtClean="0">
                <a:solidFill>
                  <a:schemeClr val="bg1"/>
                </a:solidFill>
              </a:rPr>
              <a:t>Mixing E3 / E4</a:t>
            </a:r>
            <a:r>
              <a:rPr lang="de-CH" smtClean="0">
                <a:solidFill>
                  <a:schemeClr val="bg1"/>
                </a:solidFill>
              </a:rPr>
              <a:t/>
            </a:r>
            <a:br>
              <a:rPr lang="de-CH" smtClean="0">
                <a:solidFill>
                  <a:schemeClr val="bg1"/>
                </a:solidFill>
              </a:rPr>
            </a:br>
            <a:r>
              <a:rPr lang="de-CH" sz="1600" smtClean="0">
                <a:solidFill>
                  <a:schemeClr val="bg1"/>
                </a:solidFill>
              </a:rPr>
              <a:t> </a:t>
            </a:r>
            <a:endParaRPr lang="de-CH" sz="1600" dirty="0">
              <a:solidFill>
                <a:schemeClr val="bg1"/>
              </a:solidFill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>
              <a:solidFill>
                <a:schemeClr val="bg1"/>
              </a:solidFill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55650" y="1656000"/>
            <a:ext cx="8064500" cy="4867200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>
                <a:solidFill>
                  <a:schemeClr val="bg1"/>
                </a:solidFill>
              </a:rPr>
              <a:t>Was?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Mischen von E3 und E4 Komponenten in Applikationen</a:t>
            </a:r>
          </a:p>
          <a:p>
            <a:r>
              <a:rPr lang="de-CH" b="1" dirty="0" smtClean="0">
                <a:solidFill>
                  <a:schemeClr val="bg1"/>
                </a:solidFill>
              </a:rPr>
              <a:t>Warum?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Voraussetzung für grosse Applikationen</a:t>
            </a:r>
          </a:p>
          <a:p>
            <a:r>
              <a:rPr lang="de-CH" b="1" dirty="0" smtClean="0">
                <a:solidFill>
                  <a:schemeClr val="bg1"/>
                </a:solidFill>
              </a:rPr>
              <a:t>Wie?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Legacy.e4xmi / fragment.e4xmi</a:t>
            </a:r>
          </a:p>
          <a:p>
            <a:pPr lvl="1"/>
            <a:endParaRPr lang="de-CH" dirty="0" smtClean="0">
              <a:solidFill>
                <a:schemeClr val="bg1"/>
              </a:solidFill>
            </a:endParaRPr>
          </a:p>
          <a:p>
            <a:pPr lvl="1"/>
            <a:endParaRPr lang="de-CH" dirty="0" smtClean="0">
              <a:solidFill>
                <a:schemeClr val="bg1"/>
              </a:solidFill>
            </a:endParaRPr>
          </a:p>
          <a:p>
            <a:r>
              <a:rPr lang="de-CH" b="1" dirty="0" smtClean="0">
                <a:solidFill>
                  <a:schemeClr val="bg1"/>
                </a:solidFill>
              </a:rPr>
              <a:t>Problem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Performance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err="1" smtClean="0"/>
              <a:t>Dependency</a:t>
            </a:r>
            <a:r>
              <a:rPr lang="de-CH" sz="3600" dirty="0" smtClean="0"/>
              <a:t> </a:t>
            </a:r>
            <a:r>
              <a:rPr lang="de-CH" sz="3600" dirty="0" err="1" smtClean="0"/>
              <a:t>Injection</a:t>
            </a:r>
            <a:r>
              <a:rPr lang="de-CH" sz="3600" dirty="0"/>
              <a:t> / Adapters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b="1" dirty="0" smtClean="0"/>
              <a:t>Was</a:t>
            </a:r>
            <a:r>
              <a:rPr lang="de-CH" b="1" dirty="0"/>
              <a:t>?</a:t>
            </a:r>
          </a:p>
          <a:p>
            <a:pPr lvl="1"/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einführen</a:t>
            </a:r>
          </a:p>
          <a:p>
            <a:pPr lvl="1"/>
            <a:r>
              <a:rPr lang="de-CH" dirty="0" smtClean="0"/>
              <a:t>Adapters migrieren</a:t>
            </a:r>
          </a:p>
          <a:p>
            <a:r>
              <a:rPr lang="de-CH" b="1" dirty="0" smtClean="0"/>
              <a:t>Warum</a:t>
            </a:r>
            <a:r>
              <a:rPr lang="de-CH" b="1" dirty="0"/>
              <a:t>?</a:t>
            </a:r>
          </a:p>
          <a:p>
            <a:pPr lvl="1"/>
            <a:r>
              <a:rPr lang="de-CH" dirty="0" smtClean="0"/>
              <a:t>Abhängigkeiten auf E3 </a:t>
            </a:r>
            <a:br>
              <a:rPr lang="de-CH" dirty="0" smtClean="0"/>
            </a:br>
            <a:r>
              <a:rPr lang="de-CH" dirty="0" smtClean="0"/>
              <a:t>Framework loswerden</a:t>
            </a:r>
          </a:p>
          <a:p>
            <a:pPr lvl="1"/>
            <a:r>
              <a:rPr lang="de-CH" dirty="0" smtClean="0"/>
              <a:t>Code wird testbarer</a:t>
            </a:r>
            <a:endParaRPr lang="de-CH" dirty="0"/>
          </a:p>
          <a:p>
            <a:endParaRPr lang="de-CH" dirty="0" smtClean="0"/>
          </a:p>
          <a:p>
            <a:r>
              <a:rPr lang="de-CH" b="1" dirty="0" smtClean="0"/>
              <a:t>Wie</a:t>
            </a:r>
            <a:r>
              <a:rPr lang="de-CH" b="1" dirty="0"/>
              <a:t>?</a:t>
            </a:r>
          </a:p>
          <a:p>
            <a:pPr lvl="1"/>
            <a:r>
              <a:rPr lang="de-CH" dirty="0"/>
              <a:t>Statische Aufrufe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smtClean="0"/>
              <a:t>Annotationen, </a:t>
            </a:r>
            <a:r>
              <a:rPr lang="de-CH" dirty="0" err="1"/>
              <a:t>Dependency</a:t>
            </a:r>
            <a:r>
              <a:rPr lang="de-CH" dirty="0"/>
              <a:t> </a:t>
            </a:r>
            <a:r>
              <a:rPr lang="de-CH" dirty="0" err="1" smtClean="0"/>
              <a:t>Injection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04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Command, Handler, Menu, </a:t>
            </a:r>
            <a:r>
              <a:rPr lang="de-CH" sz="3600" dirty="0" smtClean="0"/>
              <a:t/>
            </a:r>
            <a:br>
              <a:rPr lang="de-CH" sz="3600" dirty="0" smtClean="0"/>
            </a:br>
            <a:r>
              <a:rPr lang="de-CH" sz="3600" dirty="0" smtClean="0"/>
              <a:t>Key </a:t>
            </a:r>
            <a:r>
              <a:rPr lang="de-CH" sz="3600" dirty="0"/>
              <a:t>Binding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b="1" dirty="0"/>
              <a:t>Was?</a:t>
            </a:r>
          </a:p>
          <a:p>
            <a:pPr lvl="1"/>
            <a:r>
              <a:rPr lang="de-CH" dirty="0" smtClean="0"/>
              <a:t>Elemente </a:t>
            </a:r>
            <a:r>
              <a:rPr lang="de-CH" dirty="0" smtClean="0">
                <a:sym typeface="Wingdings" panose="05000000000000000000" pitchFamily="2" charset="2"/>
              </a:rPr>
              <a:t>um Aktionen hervorzurufen</a:t>
            </a:r>
            <a:endParaRPr lang="de-CH" dirty="0"/>
          </a:p>
          <a:p>
            <a:r>
              <a:rPr lang="de-CH" b="1" dirty="0"/>
              <a:t>Warum?</a:t>
            </a:r>
          </a:p>
          <a:p>
            <a:pPr lvl="1"/>
            <a:r>
              <a:rPr lang="de-CH" dirty="0" smtClean="0"/>
              <a:t>E4 </a:t>
            </a:r>
            <a:r>
              <a:rPr lang="de-CH" dirty="0" err="1" smtClean="0"/>
              <a:t>Application</a:t>
            </a:r>
            <a:r>
              <a:rPr lang="de-CH" dirty="0" smtClean="0"/>
              <a:t> Model </a:t>
            </a:r>
            <a:endParaRPr lang="de-CH" dirty="0"/>
          </a:p>
          <a:p>
            <a:r>
              <a:rPr lang="de-CH" b="1" dirty="0" smtClean="0"/>
              <a:t>Wie</a:t>
            </a:r>
            <a:r>
              <a:rPr lang="de-CH" b="1" dirty="0"/>
              <a:t>?</a:t>
            </a:r>
          </a:p>
          <a:p>
            <a:pPr lvl="1"/>
            <a:r>
              <a:rPr lang="de-CH" dirty="0" smtClean="0"/>
              <a:t>plugin.xml Einträge in </a:t>
            </a:r>
            <a:br>
              <a:rPr lang="de-CH" dirty="0" smtClean="0"/>
            </a:br>
            <a:r>
              <a:rPr lang="de-CH" dirty="0" err="1" smtClean="0"/>
              <a:t>Application</a:t>
            </a:r>
            <a:r>
              <a:rPr lang="de-CH" dirty="0" smtClean="0"/>
              <a:t> Model übersetzt</a:t>
            </a:r>
          </a:p>
          <a:p>
            <a:endParaRPr lang="de-CH" dirty="0"/>
          </a:p>
          <a:p>
            <a:r>
              <a:rPr lang="de-CH" b="1" dirty="0" smtClean="0"/>
              <a:t>Probleme</a:t>
            </a:r>
            <a:endParaRPr lang="de-CH" b="1" dirty="0"/>
          </a:p>
          <a:p>
            <a:pPr lvl="1"/>
            <a:r>
              <a:rPr lang="de-CH" dirty="0" smtClean="0"/>
              <a:t>Migrationsaufwand </a:t>
            </a:r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dirty="0" err="1" smtClean="0">
                <a:sym typeface="Wingdings" panose="05000000000000000000" pitchFamily="2" charset="2"/>
              </a:rPr>
              <a:t>Tooling</a:t>
            </a:r>
            <a:r>
              <a:rPr lang="de-CH" dirty="0" smtClean="0">
                <a:sym typeface="Wingdings" panose="05000000000000000000" pitchFamily="2" charset="2"/>
              </a:rPr>
              <a:t>?</a:t>
            </a:r>
            <a:endParaRPr lang="de-CH" dirty="0" smtClean="0"/>
          </a:p>
          <a:p>
            <a:pPr lvl="1"/>
            <a:r>
              <a:rPr lang="de-CH" dirty="0" smtClean="0"/>
              <a:t>Key Binding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47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 l="-1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Services</a:t>
            </a:r>
            <a:r>
              <a:rPr lang="de-CH" sz="1600" dirty="0" smtClean="0"/>
              <a:t> </a:t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</p:spTree>
    <p:extLst>
      <p:ext uri="{BB962C8B-B14F-4D97-AF65-F5344CB8AC3E}">
        <p14:creationId xmlns:p14="http://schemas.microsoft.com/office/powerpoint/2010/main" val="127730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BB1001"/>
</p:tagLst>
</file>

<file path=ppt/theme/theme1.xml><?xml version="1.0" encoding="utf-8"?>
<a:theme xmlns:a="http://schemas.openxmlformats.org/drawingml/2006/main" name="Vorlage_SBB">
  <a:themeElements>
    <a:clrScheme name="Custom 1">
      <a:dk1>
        <a:sysClr val="windowText" lastClr="000000"/>
      </a:dk1>
      <a:lt1>
        <a:sysClr val="window" lastClr="FFFFFF"/>
      </a:lt1>
      <a:dk2>
        <a:srgbClr val="B7B7B7"/>
      </a:dk2>
      <a:lt2>
        <a:srgbClr val="4C4C4C"/>
      </a:lt2>
      <a:accent1>
        <a:srgbClr val="ABADCB"/>
      </a:accent1>
      <a:accent2>
        <a:srgbClr val="6C6FA4"/>
      </a:accent2>
      <a:accent3>
        <a:srgbClr val="2D327D"/>
      </a:accent3>
      <a:accent4>
        <a:srgbClr val="FF9999"/>
      </a:accent4>
      <a:accent5>
        <a:srgbClr val="FF4C4C"/>
      </a:accent5>
      <a:accent6>
        <a:srgbClr val="EB0000"/>
      </a:accent6>
      <a:hlink>
        <a:srgbClr val="2D327D"/>
      </a:hlink>
      <a:folHlink>
        <a:srgbClr val="D5D6E5"/>
      </a:folHlink>
    </a:clrScheme>
    <a:fontScheme name="S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wrap="square" lIns="36000" tIns="36000" rIns="36000" bIns="36000" rtlCol="0" anchor="t" anchorCtr="0">
        <a:normAutofit/>
      </a:bodyPr>
      <a:lstStyle>
        <a:defPPr algn="ctr">
          <a:defRPr sz="24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B7B7B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rm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SBB">
        <a:dk1>
          <a:sysClr val="windowText" lastClr="000000"/>
        </a:dk1>
        <a:lt1>
          <a:sysClr val="window" lastClr="FFFFFF"/>
        </a:lt1>
        <a:dk2>
          <a:srgbClr val="B7B7B7"/>
        </a:dk2>
        <a:lt2>
          <a:srgbClr val="4C4C4C"/>
        </a:lt2>
        <a:accent1>
          <a:srgbClr val="ABADCB"/>
        </a:accent1>
        <a:accent2>
          <a:srgbClr val="6C6FA4"/>
        </a:accent2>
        <a:accent3>
          <a:srgbClr val="2D327D"/>
        </a:accent3>
        <a:accent4>
          <a:srgbClr val="FF9999"/>
        </a:accent4>
        <a:accent5>
          <a:srgbClr val="FF4C4C"/>
        </a:accent5>
        <a:accent6>
          <a:srgbClr val="EB0000"/>
        </a:accent6>
        <a:hlink>
          <a:srgbClr val="2D327D"/>
        </a:hlink>
        <a:folHlink>
          <a:srgbClr val="D5D6E5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14.xml>
</file>

<file path=docProps/app.xml><?xml version="1.0" encoding="utf-8"?>
<Properties xmlns="http://schemas.openxmlformats.org/officeDocument/2006/extended-properties" xmlns:vt="http://schemas.openxmlformats.org/officeDocument/2006/docPropsVTypes">
  <Template>Vorlage_SBB</Template>
  <TotalTime>0</TotalTime>
  <Words>812</Words>
  <Application>Microsoft Office PowerPoint</Application>
  <PresentationFormat>Bildschirmpräsentation (4:3)</PresentationFormat>
  <Paragraphs>245</Paragraphs>
  <Slides>13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Vorlage_SBB</vt:lpstr>
      <vt:lpstr>Migration von Eclipse 3.x nach Eclipse 4  </vt:lpstr>
      <vt:lpstr>Umfeld / Ausgangslage  </vt:lpstr>
      <vt:lpstr>Problemstellung: E3  E4  </vt:lpstr>
      <vt:lpstr>Projektverlauf  </vt:lpstr>
      <vt:lpstr>Aspekt Bearbeitung  </vt:lpstr>
      <vt:lpstr>PowerPoint-Präsentation</vt:lpstr>
      <vt:lpstr>Dependency Injection / Adapters  </vt:lpstr>
      <vt:lpstr>Command, Handler, Menu,  Key Binding</vt:lpstr>
      <vt:lpstr>Services  </vt:lpstr>
      <vt:lpstr>Services  </vt:lpstr>
      <vt:lpstr>Fazit </vt:lpstr>
      <vt:lpstr>Fazit </vt:lpstr>
      <vt:lpstr>???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Dies ist der Titel der Präsentation.</dc:title>
  <dc:creator>Rothenbühler Michael (IT-SWE-CD2-T23)</dc:creator>
  <cp:lastModifiedBy>Mike</cp:lastModifiedBy>
  <cp:revision>181</cp:revision>
  <dcterms:created xsi:type="dcterms:W3CDTF">2013-09-16T07:12:43Z</dcterms:created>
  <dcterms:modified xsi:type="dcterms:W3CDTF">2013-09-19T07:04:50Z</dcterms:modified>
</cp:coreProperties>
</file>